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/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 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ДОПИНГ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432048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2205" y="1603070"/>
            <a:ext cx="3749365" cy="413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0647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Д О П И Н Г 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600200"/>
            <a:ext cx="8712968" cy="4637112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англ. doping, от англ. dope — давать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наркотики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— употребляется в спорте не только по отношению к наркотическим веществам, но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к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любым веществам природного или синтетического происхождения, позволяющих в результате их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приёма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добиться улучшения спортивных результатов.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08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250825" y="333375"/>
            <a:ext cx="8642350" cy="6048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Согласно Медицинской Комиссии Международного Олимпийского Комитета, допингом считается введение в организм спортсмена средств, повышающих работоспособность организма.</a:t>
            </a:r>
          </a:p>
        </p:txBody>
      </p:sp>
    </p:spTree>
    <p:extLst>
      <p:ext uri="{BB962C8B-B14F-4D97-AF65-F5344CB8AC3E}">
        <p14:creationId xmlns:p14="http://schemas.microsoft.com/office/powerpoint/2010/main" xmlns="" val="13631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ИСТОРИЧЕСКАЯ  СПРАВКА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412776"/>
            <a:ext cx="8712968" cy="511256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776 г. до н.э.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участники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игр принимали галлюциногенные и болеутоляющие экстракты из грибов, различных трав 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вина;</a:t>
            </a:r>
          </a:p>
          <a:p>
            <a:pPr>
              <a:buFont typeface="Wingdings" pitchFamily="2" charset="2"/>
              <a:buChar char="ü"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ачало ХХ века – первый допинговый скандал в США – 1903 год;</a:t>
            </a:r>
          </a:p>
          <a:p>
            <a:pPr>
              <a:buFont typeface="Wingdings" pitchFamily="2" charset="2"/>
              <a:buChar char="ü"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1913 год - первый пойманный нарушитель - Франк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Старр.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Первое наказание – пожизненная дисквалификация;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364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88640"/>
            <a:ext cx="8784976" cy="648072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Олимпийские игры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 1960 года в Риме -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велосипедная гонка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на 100 км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- смерть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датского велосипедиста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Кнуда Йенсена;</a:t>
            </a:r>
          </a:p>
          <a:p>
            <a:pPr>
              <a:buFont typeface="Wingdings" pitchFamily="2" charset="2"/>
              <a:buChar char="ü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1967 год – Тур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де Франс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– смерть английского велосипедиста Тома Симпсона;</a:t>
            </a:r>
          </a:p>
          <a:p>
            <a:pPr>
              <a:buFont typeface="Wingdings" pitchFamily="2" charset="2"/>
              <a:buChar char="ü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1967 г. – учреждена Медицинская комиссия  и в 1968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году Международный Олимпийский Комитет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ввёл обязательную процедуру для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выявления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допинга;</a:t>
            </a:r>
          </a:p>
          <a:p>
            <a:pPr>
              <a:buFont typeface="Wingdings" pitchFamily="2" charset="2"/>
              <a:buChar char="ü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1999 год – создание Всемирного анитидопингово агентства (ВАДА);</a:t>
            </a:r>
          </a:p>
          <a:p>
            <a:pPr>
              <a:buFont typeface="Wingdings" pitchFamily="2" charset="2"/>
              <a:buChar char="ü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2008 год – создание национальной антидопинговой организации РФ – РУСАДА.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172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2160240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Приказ Госкомспорта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РФ 2003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г.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«ОБ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ОРГАНИЗАЦИИ И ПРОВЕДЕНИИ</a:t>
            </a:r>
            <a:b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АНТИДОПИНГОВОго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КОНТРОЛЯ В ОБЛАСТИ ФИЗИЧЕСКОЙ КУЛЬТУРЫ И СПОРТА В РОССИЙСКОЙ ФЕДЕРАЦИИ»</a:t>
            </a:r>
            <a:b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132856"/>
            <a:ext cx="8856984" cy="4464496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2400" b="1" dirty="0">
                <a:latin typeface="Times New Roman" pitchFamily="18" charset="0"/>
                <a:ea typeface="Times New Roman"/>
                <a:cs typeface="Times New Roman" pitchFamily="18" charset="0"/>
              </a:rPr>
              <a:t>Спортсмен, пробы которого показали содержание в них препаратов из числа </a:t>
            </a:r>
            <a:r>
              <a:rPr lang="ru-RU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запрещённых </a:t>
            </a:r>
            <a:r>
              <a:rPr lang="ru-RU" sz="2400" b="1" dirty="0">
                <a:latin typeface="Times New Roman" pitchFamily="18" charset="0"/>
                <a:ea typeface="Times New Roman"/>
                <a:cs typeface="Times New Roman" pitchFamily="18" charset="0"/>
              </a:rPr>
              <a:t>ВАДА или имели следы проведения </a:t>
            </a:r>
            <a:r>
              <a:rPr lang="ru-RU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запрещённых </a:t>
            </a:r>
            <a:r>
              <a:rPr lang="ru-RU" sz="2400" b="1" dirty="0">
                <a:latin typeface="Times New Roman" pitchFamily="18" charset="0"/>
                <a:ea typeface="Times New Roman"/>
                <a:cs typeface="Times New Roman" pitchFamily="18" charset="0"/>
              </a:rPr>
              <a:t>механических манипуляций (подмена мочи, катетеризация и т.п.), считается </a:t>
            </a:r>
            <a:r>
              <a:rPr lang="ru-RU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уличённым </a:t>
            </a:r>
            <a:r>
              <a:rPr lang="ru-RU" sz="2400" b="1" dirty="0">
                <a:latin typeface="Times New Roman" pitchFamily="18" charset="0"/>
                <a:ea typeface="Times New Roman"/>
                <a:cs typeface="Times New Roman" pitchFamily="18" charset="0"/>
              </a:rPr>
              <a:t>в использовании допинга, и к нему применяются санкции в соответствии с правилами Всемирного Антидопингового Кодекса.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Спортсмен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дисквалифицируется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за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первое нарушение - на два года;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- за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второе нарушение - пожизненно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671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260648"/>
            <a:ext cx="8856984" cy="6408712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запрещённом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списке ВАДА могут специально обозначаться особые субстанции, употребление которых может рассматриваться как непреднамеренное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виду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их общедоступности или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виду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сомнительности их способности влиять на спортивные результаты. Если будет установлено, что спортсмен использовал данную субстанцию не для улучшения своих результатов, срок дисквалификации заменяется следующим: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 первое нарушение: минимум - предупреждение, максимум - 1 год дисквалификации;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 второе нарушение - два года дисквалификации;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 третье нарушение - пожизненная дисквалификация.</a:t>
            </a:r>
          </a:p>
          <a:p>
            <a:pPr>
              <a:buFont typeface="Wingdings" pitchFamily="2" charset="2"/>
              <a:buChar char="q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618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8712968" cy="6336704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распространение любой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запрещённой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субстанции или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запрещённого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метода, назначение или попытку назначения спортсмену любой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запрещённой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субстанции или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запрещённого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метода устанавливается срок дисквалификации от 4 лет до пожизненного.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Нарушение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антидопинговых правил,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совершённое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юниором, должно рассматриваться как более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серьёзное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и если оно произошло по вине персонала спортсмена и нарушение было не попадающее под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выше приведённый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пункт, персонал спортсмена должен быть дисквалифицирован пожизненно.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435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116632"/>
            <a:ext cx="8928992" cy="1512168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Федеральный закон о физической культуре и спорте</a:t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2007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844824"/>
            <a:ext cx="8784976" cy="475252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Нарушение тренером, специалистом по спортивной медицине или иным специалистом в области ФКиС -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дисквалификация на срок от одного года до двух лет;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же действия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совершённые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отношении несовершеннолетнего спортсмена, если эти действия не содержат уголовно наказуемого деяния, - влекут дисквалификацию на срок три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года.</a:t>
            </a:r>
          </a:p>
          <a:p>
            <a:pPr>
              <a:buFont typeface="Wingdings" pitchFamily="2" charset="2"/>
              <a:buChar char="q"/>
            </a:pPr>
            <a:endParaRPr lang="ru-RU" dirty="0"/>
          </a:p>
          <a:p>
            <a:pPr>
              <a:buFont typeface="Wingdings" pitchFamily="2" charset="2"/>
              <a:buChar char="q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130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51520" y="1412776"/>
            <a:ext cx="4320480" cy="518457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>
          <a:xfrm>
            <a:off x="4800600" y="1412776"/>
            <a:ext cx="4091880" cy="518457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008112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ДОПИНГ  и ЗДОРОВЬЕ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439248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4320480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609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1919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8712968" cy="633670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56984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4365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591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4800" cy="778098"/>
          </a:xfrm>
        </p:spPr>
        <p:txBody>
          <a:bodyPr/>
          <a:lstStyle/>
          <a:p>
            <a:pPr algn="ctr"/>
            <a:r>
              <a:rPr lang="ru-RU" sz="2400" dirty="0" smtClean="0"/>
              <a:t>Документы, которые должен знать каждый </a:t>
            </a:r>
            <a:br>
              <a:rPr lang="ru-RU" sz="2400" dirty="0" smtClean="0"/>
            </a:br>
            <a:r>
              <a:rPr lang="ru-RU" sz="2400" dirty="0" smtClean="0"/>
              <a:t>тренер, спортсмен и работник в области </a:t>
            </a:r>
            <a:r>
              <a:rPr lang="ru-RU" sz="2400" dirty="0" err="1" smtClean="0"/>
              <a:t>фк</a:t>
            </a:r>
            <a:r>
              <a:rPr lang="ru-RU" sz="2400" cap="none" dirty="0" err="1" smtClean="0"/>
              <a:t>и</a:t>
            </a:r>
            <a:r>
              <a:rPr lang="ru-RU" sz="2400" dirty="0" err="1" smtClean="0"/>
              <a:t>с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24744"/>
            <a:ext cx="8892480" cy="4968552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26.1., 26.2 Федерального закона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04.12.2007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329-ФЗ «О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культуре и спорте в Российской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Федерации»;</a:t>
            </a:r>
          </a:p>
          <a:p>
            <a:pPr algn="just"/>
            <a:r>
              <a:rPr lang="ru-RU" sz="2400" dirty="0" smtClean="0">
                <a:latin typeface="Times New Roman"/>
              </a:rPr>
              <a:t>Приказ </a:t>
            </a:r>
            <a:r>
              <a:rPr lang="ru-RU" sz="2400" dirty="0" err="1">
                <a:latin typeface="Times New Roman"/>
              </a:rPr>
              <a:t>Минспорта</a:t>
            </a:r>
            <a:r>
              <a:rPr lang="ru-RU" sz="2400" dirty="0">
                <a:latin typeface="Times New Roman"/>
              </a:rPr>
              <a:t> России от 18.06.2015 </a:t>
            </a:r>
            <a:r>
              <a:rPr lang="ru-RU" sz="2400" dirty="0" smtClean="0">
                <a:latin typeface="Times New Roman"/>
              </a:rPr>
              <a:t>№ 638 «Об </a:t>
            </a:r>
            <a:r>
              <a:rPr lang="ru-RU" sz="2400" dirty="0">
                <a:latin typeface="Times New Roman"/>
              </a:rPr>
              <a:t>утверждении Общероссийских антидопинговых </a:t>
            </a:r>
            <a:r>
              <a:rPr lang="ru-RU" sz="2400" dirty="0" smtClean="0">
                <a:latin typeface="Times New Roman"/>
              </a:rPr>
              <a:t>правил»;</a:t>
            </a:r>
          </a:p>
          <a:p>
            <a:pPr algn="just"/>
            <a:r>
              <a:rPr lang="ru-RU" sz="2400" dirty="0" smtClean="0">
                <a:latin typeface="Times New Roman"/>
              </a:rPr>
              <a:t>Приказ </a:t>
            </a:r>
            <a:r>
              <a:rPr lang="ru-RU" sz="2400" dirty="0" err="1">
                <a:latin typeface="Times New Roman"/>
              </a:rPr>
              <a:t>Минспорта</a:t>
            </a:r>
            <a:r>
              <a:rPr lang="ru-RU" sz="2400" dirty="0">
                <a:latin typeface="Times New Roman"/>
              </a:rPr>
              <a:t> России от 16.02.2015 </a:t>
            </a:r>
            <a:r>
              <a:rPr lang="ru-RU" sz="2400" dirty="0" smtClean="0">
                <a:latin typeface="Times New Roman"/>
              </a:rPr>
              <a:t>№ 128 «Об </a:t>
            </a:r>
            <a:r>
              <a:rPr lang="ru-RU" sz="2400" dirty="0">
                <a:latin typeface="Times New Roman"/>
              </a:rPr>
              <a:t>утверждении Перечней субстанций и (или) методов, запрещенных для использования в </a:t>
            </a:r>
            <a:r>
              <a:rPr lang="ru-RU" sz="2400" dirty="0" smtClean="0">
                <a:latin typeface="Times New Roman"/>
              </a:rPr>
              <a:t>спорте»;</a:t>
            </a:r>
          </a:p>
          <a:p>
            <a:pPr algn="just"/>
            <a:r>
              <a:rPr lang="ru-RU" sz="2400" dirty="0" smtClean="0">
                <a:latin typeface="Times New Roman"/>
              </a:rPr>
              <a:t>Приказ </a:t>
            </a:r>
            <a:r>
              <a:rPr lang="ru-RU" sz="2400" dirty="0">
                <a:latin typeface="Times New Roman"/>
              </a:rPr>
              <a:t>Госкомспорта РФ от 20.10.2003 </a:t>
            </a:r>
            <a:r>
              <a:rPr lang="ru-RU" sz="2400" dirty="0" smtClean="0">
                <a:latin typeface="Times New Roman"/>
              </a:rPr>
              <a:t>№ 837 «Об </a:t>
            </a:r>
            <a:r>
              <a:rPr lang="ru-RU" sz="2400" dirty="0">
                <a:latin typeface="Times New Roman"/>
              </a:rPr>
              <a:t>организации и проведении антидопингового контроля в области физической культуры и спорта в Российской </a:t>
            </a:r>
            <a:r>
              <a:rPr lang="ru-RU" sz="2400" dirty="0" smtClean="0">
                <a:latin typeface="Times New Roman"/>
              </a:rPr>
              <a:t>Федерации»;</a:t>
            </a:r>
          </a:p>
          <a:p>
            <a:pPr algn="just"/>
            <a:r>
              <a:rPr lang="ru-RU" sz="2400" dirty="0" smtClean="0">
                <a:latin typeface="Times New Roman"/>
              </a:rPr>
              <a:t>Приказ </a:t>
            </a:r>
            <a:r>
              <a:rPr lang="ru-RU" sz="2400" dirty="0" err="1">
                <a:latin typeface="Times New Roman"/>
              </a:rPr>
              <a:t>Минспорттуризма</a:t>
            </a:r>
            <a:r>
              <a:rPr lang="ru-RU" sz="2400" dirty="0">
                <a:latin typeface="Times New Roman"/>
              </a:rPr>
              <a:t> РФ от 13.05.2009 </a:t>
            </a:r>
            <a:r>
              <a:rPr lang="ru-RU" sz="2400" dirty="0" smtClean="0">
                <a:latin typeface="Times New Roman"/>
              </a:rPr>
              <a:t>№ 293 «Об </a:t>
            </a:r>
            <a:r>
              <a:rPr lang="ru-RU" sz="2400" dirty="0">
                <a:latin typeface="Times New Roman"/>
              </a:rPr>
              <a:t>утверждении Порядка проведения </a:t>
            </a:r>
            <a:r>
              <a:rPr lang="ru-RU" sz="2400" dirty="0" smtClean="0">
                <a:latin typeface="Times New Roman"/>
              </a:rPr>
              <a:t>допинг-контроля»;</a:t>
            </a:r>
          </a:p>
          <a:p>
            <a:pPr algn="just"/>
            <a:endParaRPr lang="ru-RU" sz="1800" dirty="0">
              <a:latin typeface="Times New Roman"/>
            </a:endParaRP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41238386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146</TotalTime>
  <Words>479</Words>
  <Application>Microsoft Office PowerPoint</Application>
  <PresentationFormat>Экран (4:3)</PresentationFormat>
  <Paragraphs>36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Горизонт</vt:lpstr>
      <vt:lpstr>СПОРТ  и ДОПИНГ</vt:lpstr>
      <vt:lpstr>Д О П И Н Г </vt:lpstr>
      <vt:lpstr>Слайд 3</vt:lpstr>
      <vt:lpstr>ИСТОРИЧЕСКАЯ  СПРАВКА</vt:lpstr>
      <vt:lpstr>Слайд 5</vt:lpstr>
      <vt:lpstr>Приказ Госкомспорта РФ 2003 г. «ОБ ОРГАНИЗАЦИИ И ПРОВЕДЕНИИ АНТИДОПИНГОВОго КОНТРОЛЯ В ОБЛАСТИ ФИЗИЧЕСКОЙ КУЛЬТУРЫ И СПОРТА В РОССИЙСКОЙ ФЕДЕРАЦИИ» </vt:lpstr>
      <vt:lpstr>Слайд 7</vt:lpstr>
      <vt:lpstr>Слайд 8</vt:lpstr>
      <vt:lpstr>Федеральный закон о физической культуре и спорте 2007 г.</vt:lpstr>
      <vt:lpstr>ДОПИНГ  и ЗДОРОВЬЕ</vt:lpstr>
      <vt:lpstr>Слайд 11</vt:lpstr>
      <vt:lpstr>Слайд 12</vt:lpstr>
      <vt:lpstr>Слайд 13</vt:lpstr>
      <vt:lpstr>Документы, которые должен знать каждый  тренер, спортсмен и работник в области фкис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СПОРТ  и ДОПИНГ</dc:title>
  <dc:creator>Игорь</dc:creator>
  <cp:lastModifiedBy>Alla</cp:lastModifiedBy>
  <cp:revision>22</cp:revision>
  <dcterms:created xsi:type="dcterms:W3CDTF">2015-11-27T00:23:52Z</dcterms:created>
  <dcterms:modified xsi:type="dcterms:W3CDTF">2019-12-04T10:21:12Z</dcterms:modified>
</cp:coreProperties>
</file>